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5" r:id="rId6"/>
    <p:sldId id="260" r:id="rId7"/>
    <p:sldId id="261" r:id="rId8"/>
    <p:sldId id="264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3FCD8-8796-4FAC-8A88-3774015E7D58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A6C94-2907-4790-91F1-FDE9E2DDA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55034"/>
            <a:ext cx="9144000" cy="674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 algn="ctr">
              <a:defRPr/>
            </a:pPr>
            <a:r>
              <a:rPr lang="ru-RU" sz="1600" b="1" dirty="0"/>
              <a:t>Отдел образования Администрации городского округа Протвино Московской области</a:t>
            </a:r>
          </a:p>
          <a:p>
            <a:pPr algn="ctr">
              <a:defRPr/>
            </a:pPr>
            <a:r>
              <a:rPr lang="ru-RU" sz="1600" b="1" dirty="0"/>
              <a:t>Муниципальное бюджетное образовательное учреждение дополнительного образования детей</a:t>
            </a:r>
          </a:p>
          <a:p>
            <a:pPr algn="ctr">
              <a:defRPr/>
            </a:pPr>
            <a:r>
              <a:rPr lang="ru-RU" b="1" dirty="0"/>
              <a:t>«ДЕТСКО-ЮНОШЕСКИЙ ЦЕНТР «ГОРИЗОНТ»</a:t>
            </a:r>
          </a:p>
          <a:p>
            <a:pPr algn="ctr">
              <a:defRPr/>
            </a:pPr>
            <a:endParaRPr lang="ru-RU" b="1" dirty="0"/>
          </a:p>
          <a:p>
            <a:pPr algn="ctr">
              <a:defRPr/>
            </a:pPr>
            <a:r>
              <a:rPr lang="ru-RU" b="1" dirty="0" smtClean="0"/>
              <a:t>ТВОРЧЕСКИЙ ОТЧЁТ</a:t>
            </a:r>
            <a:endParaRPr lang="ru-RU" dirty="0"/>
          </a:p>
          <a:p>
            <a:pPr algn="ctr">
              <a:defRPr/>
            </a:pPr>
            <a:r>
              <a:rPr lang="ru-RU" b="1" dirty="0"/>
              <a:t>ПЕДАГОГА ДОПОЛНИТЕЛЬНОГО ОБРАЗОВАНИЯ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dirty="0" err="1"/>
              <a:t>___________________</a:t>
            </a:r>
            <a:r>
              <a:rPr lang="ru-RU" u="sng" dirty="0" err="1"/>
              <a:t>Борисовой</a:t>
            </a:r>
            <a:r>
              <a:rPr lang="ru-RU" u="sng" dirty="0"/>
              <a:t> Надежды </a:t>
            </a:r>
            <a:r>
              <a:rPr lang="ru-RU" u="sng" dirty="0" err="1"/>
              <a:t>Геннадьевны_</a:t>
            </a:r>
            <a:r>
              <a:rPr lang="ru-RU" dirty="0" err="1"/>
              <a:t>___________________</a:t>
            </a:r>
            <a:endParaRPr lang="ru-RU" dirty="0"/>
          </a:p>
          <a:p>
            <a:pPr algn="ctr">
              <a:defRPr/>
            </a:pPr>
            <a:r>
              <a:rPr lang="ru-RU" sz="1200" dirty="0"/>
              <a:t>(фамилия, имя, отчество)</a:t>
            </a:r>
          </a:p>
          <a:p>
            <a:pPr algn="ctr">
              <a:defRPr/>
            </a:pPr>
            <a:r>
              <a:rPr lang="ru-RU" dirty="0" err="1"/>
              <a:t>_______________</a:t>
            </a:r>
            <a:r>
              <a:rPr lang="ru-RU" u="sng" dirty="0" err="1"/>
              <a:t>отдел</a:t>
            </a:r>
            <a:r>
              <a:rPr lang="ru-RU" u="sng" dirty="0"/>
              <a:t> художественного и технического </a:t>
            </a:r>
            <a:r>
              <a:rPr lang="ru-RU" u="sng" dirty="0" err="1"/>
              <a:t>творчества</a:t>
            </a:r>
            <a:r>
              <a:rPr lang="ru-RU" dirty="0" err="1"/>
              <a:t>________</a:t>
            </a:r>
            <a:endParaRPr lang="ru-RU" dirty="0"/>
          </a:p>
          <a:p>
            <a:pPr algn="ctr">
              <a:defRPr/>
            </a:pPr>
            <a:r>
              <a:rPr lang="ru-RU" sz="1200" dirty="0"/>
              <a:t>(структурное подразделение)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1400" dirty="0"/>
              <a:t>г. Протвино</a:t>
            </a:r>
          </a:p>
          <a:p>
            <a:pPr algn="ctr">
              <a:defRPr/>
            </a:pPr>
            <a:r>
              <a:rPr lang="ru-RU" sz="1400" dirty="0"/>
              <a:t>2013г.</a:t>
            </a:r>
          </a:p>
        </p:txBody>
      </p:sp>
      <p:pic>
        <p:nvPicPr>
          <p:cNvPr id="7170" name="Picture 2" descr="E:\мастерская деда мороза\IMG_9350.JPG"/>
          <p:cNvPicPr>
            <a:picLocks noChangeAspect="1" noChangeArrowheads="1"/>
          </p:cNvPicPr>
          <p:nvPr/>
        </p:nvPicPr>
        <p:blipFill>
          <a:blip r:embed="rId2" cstate="email">
            <a:lum bright="4000" contrast="5000"/>
          </a:blip>
          <a:srcRect/>
          <a:stretch>
            <a:fillRect/>
          </a:stretch>
        </p:blipFill>
        <p:spPr bwMode="auto">
          <a:xfrm>
            <a:off x="2456235" y="3176186"/>
            <a:ext cx="4500595" cy="3000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539750">
              <a:buNone/>
            </a:pPr>
            <a:r>
              <a:rPr lang="ru-RU" sz="14400" b="1" dirty="0"/>
              <a:t>Достижения </a:t>
            </a:r>
            <a:r>
              <a:rPr lang="ru-RU" sz="14400" b="1" dirty="0" smtClean="0"/>
              <a:t>воспитанников:</a:t>
            </a:r>
          </a:p>
          <a:p>
            <a:pPr marL="539750" indent="-53975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городской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Фестиваль искусств «Протвинская капель» (лауреат, 2012-2013гг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539750" indent="-53975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областная выставка-конкурс «Традиционная кукла» в рамках фестиваля детского и юношеского творчества «Юные таланты Московии», номинация «Бал в стиле «ретро» (специальный диплом, 2012г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539750" indent="-53975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Всероссийский дистанционный конкурс детского рисунка «Новогодняя открытка» (3 и 2 место, 2013г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marL="539750" indent="-539750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VI Международная научно-практическая конференция учащихся и студентов (участие, 2013г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.).</a:t>
            </a:r>
          </a:p>
          <a:p>
            <a:pPr marL="539750" indent="-539750"/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539750" indent="-539750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За высокие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достижения</a:t>
            </a:r>
          </a:p>
          <a:p>
            <a:pPr marL="539750" indent="-53975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педагогической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pPr marL="539750" indent="-53975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награждена Благодарность</a:t>
            </a:r>
          </a:p>
          <a:p>
            <a:pPr marL="539750" indent="-53975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Главы 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города Протвино (2010г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539750" indent="-53975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 </a:t>
            </a:r>
          </a:p>
          <a:p>
            <a:pPr marL="539750" indent="-53975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Благодарственным письмом </a:t>
            </a:r>
          </a:p>
          <a:p>
            <a:pPr marL="539750" indent="-539750">
              <a:buNone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Главы города Протвино (2013г.).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  <a:p>
            <a:pPr marL="539750" indent="-539750"/>
            <a:endParaRPr lang="ru-RU" dirty="0"/>
          </a:p>
          <a:p>
            <a:endParaRPr lang="ru-RU" dirty="0"/>
          </a:p>
        </p:txBody>
      </p:sp>
      <p:pic>
        <p:nvPicPr>
          <p:cNvPr id="8194" name="Picture 2" descr="E:\удивительный китай\IMG_2151.JPG"/>
          <p:cNvPicPr>
            <a:picLocks noChangeAspect="1" noChangeArrowheads="1"/>
          </p:cNvPicPr>
          <p:nvPr/>
        </p:nvPicPr>
        <p:blipFill>
          <a:blip r:embed="rId2" cstate="email">
            <a:lum bright="7000" contrast="8000"/>
          </a:blip>
          <a:srcRect/>
          <a:stretch>
            <a:fillRect/>
          </a:stretch>
        </p:blipFill>
        <p:spPr bwMode="auto">
          <a:xfrm>
            <a:off x="3857620" y="3282562"/>
            <a:ext cx="5186146" cy="3457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5477"/>
            <a:ext cx="9144000" cy="868346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b="1" dirty="0" smtClean="0">
                <a:solidFill>
                  <a:srgbClr val="000099"/>
                </a:solidFill>
              </a:rPr>
              <a:t>СПАСИБО ЗА ВНИМАНИЕ!!!</a:t>
            </a:r>
            <a:endParaRPr lang="ru-RU" b="1" dirty="0">
              <a:solidFill>
                <a:srgbClr val="000099"/>
              </a:solidFill>
            </a:endParaRPr>
          </a:p>
        </p:txBody>
      </p:sp>
      <p:pic>
        <p:nvPicPr>
          <p:cNvPr id="6146" name="Picture 2" descr="E:\мастерская деда мороза\IMG_934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8000" contrast="9000"/>
          </a:blip>
          <a:srcRect/>
          <a:stretch>
            <a:fillRect/>
          </a:stretch>
        </p:blipFill>
        <p:spPr bwMode="auto">
          <a:xfrm>
            <a:off x="210219" y="1000108"/>
            <a:ext cx="8643998" cy="5762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Творческий отчёт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5410" y="142852"/>
            <a:ext cx="8929718" cy="6572296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3500000" scaled="0"/>
            <a:tileRect/>
          </a:gradFill>
          <a:scene3d>
            <a:camera prst="orthographicFront"/>
            <a:lightRig rig="threePt" dir="t">
              <a:rot lat="0" lon="0" rev="9600000"/>
            </a:lightRig>
          </a:scene3d>
          <a:sp3d prstMaterial="metal">
            <a:bevelT/>
          </a:sp3d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53975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Борисова Надежда </a:t>
            </a:r>
            <a:r>
              <a:rPr kumimoji="0" lang="ru-RU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Геннарьевна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педагог дополнительного образования высшей квалификационной категории.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Дата рождения: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23.02.1956г.</a:t>
            </a:r>
          </a:p>
          <a:p>
            <a:pPr lvl="0" algn="just">
              <a:spcBef>
                <a:spcPct val="20000"/>
              </a:spcBef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Образование: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3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Московский ордена Трудового Красного Знамени инженерно-физический </a:t>
            </a:r>
            <a:r>
              <a:rPr lang="ru-RU" sz="3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институт, специальность </a:t>
            </a:r>
            <a:r>
              <a:rPr lang="ru-RU" sz="3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Автоматизированные системы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управления, квалификация </a:t>
            </a:r>
            <a:r>
              <a:rPr lang="ru-RU" sz="3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инженер-системотехник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1979 г.</a:t>
            </a:r>
            <a:endParaRPr lang="ru-RU" sz="3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Педагогический стаж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- 20 лет.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Стаж работы в занимаемой должности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16 лет.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Стаж работы в данном образовательном учреждении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16 лет.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Педагог осуществляет дополнительное образование воспитанников по модифицированной, адаптированной дополнительной образовательной программе «Умелец»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(работа с природными материалами), художественно-эстетической направленности.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47500" lnSpcReduction="20000"/>
          </a:bodyPr>
          <a:lstStyle/>
          <a:p>
            <a:pPr marL="0" indent="539750" algn="just">
              <a:buNone/>
            </a:pPr>
            <a:endParaRPr lang="ru-RU" sz="4200" b="1" dirty="0" smtClean="0"/>
          </a:p>
          <a:p>
            <a:pPr marL="0" indent="539750" algn="just">
              <a:buNone/>
            </a:pPr>
            <a:r>
              <a:rPr lang="ru-RU" sz="4200" b="1" dirty="0" smtClean="0"/>
              <a:t>Актуальность </a:t>
            </a:r>
            <a:r>
              <a:rPr lang="ru-RU" sz="4200" b="1" dirty="0"/>
              <a:t>программы.</a:t>
            </a:r>
            <a:r>
              <a:rPr lang="ru-RU" sz="4200" dirty="0"/>
              <a:t> Новые жизненные условия, в которые поставлены современные обучающиеся, вступающие в жизнь, выдвигают требования быть мыслящими, инициативными, самостоятельными, вырабатывать свои новые оригинальные решения, быть ориентированными на лучшие конечные результаты.</a:t>
            </a:r>
          </a:p>
          <a:p>
            <a:pPr marL="0" indent="539750" algn="just">
              <a:buNone/>
            </a:pPr>
            <a:r>
              <a:rPr lang="ru-RU" sz="4200" dirty="0"/>
              <a:t>Ребенок с творческими способностями – активный, пытливый. Он способен видеть необычное, прекрасное там, где другие это не видят; он способен принимать свои, ни от кого независящие, самостоятельные решения, у него свой взгляд на красоту, и он способен создать нечто новое, оригинальное. Здесь требуются особые качества ума, такие как наблюдательность, умение сопоставлять и анализировать, комбинировать и моделировать, находить связи и закономерности и т.п. – все то, что в совокупности и составляет творческие способности и является гарантией социализации личности ребенка в обществе. </a:t>
            </a:r>
          </a:p>
          <a:p>
            <a:pPr marL="0" indent="539750" algn="just">
              <a:buNone/>
            </a:pPr>
            <a:r>
              <a:rPr lang="ru-RU" sz="4200" dirty="0"/>
              <a:t>Большое внимание уделяется духовно-нравственному воспитанию детей. Под духовно-нравственным воспитанием мы понимаем процесс целенаправленного развития духовно-нравственной сферы ребенка, являющейся основой культуры личности. Духовная составляющая воспитания в таком случае заключается в освоении ребёнком системы ценностей и идеалов, а также в формировании на этой основе определенной личностной мировоззренческой позиции. Нравственная же составляющая направлена на развитие чувств, отношений и поведения, отражающих мировоззренческую позицию в социальной деятельности ребенка, во взаимоотношениях с другими людьми.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fontScale="62500" lnSpcReduction="20000"/>
          </a:bodyPr>
          <a:lstStyle/>
          <a:p>
            <a:pPr marL="0" indent="539750" algn="just">
              <a:buNone/>
            </a:pPr>
            <a:endParaRPr lang="ru-RU" dirty="0" smtClean="0"/>
          </a:p>
          <a:p>
            <a:pPr marL="0" indent="539750" algn="just">
              <a:buNone/>
            </a:pPr>
            <a:r>
              <a:rPr lang="ru-RU" dirty="0" smtClean="0"/>
              <a:t>Программа </a:t>
            </a:r>
            <a:r>
              <a:rPr lang="ru-RU" dirty="0"/>
              <a:t>объединения «Умелец» направлена на творческое развитие потенциала детей младшего и среднего школьного возраста. Это осуществляется с помощью работы с природными материалами, и простейшими материалами повседневного использования (бумага, краски, ткани, коробки и др.). В процессе обучения дети получают знания о местных природных материалах, о возможностях, заключенных в творческом использовании простых вещей. Им дается представление, что творческая реализация возможна без специальных материальных затрат, а результат их работы может представлять ценность как подарок, украшение, предмет интерьера, игрушка и даже может быть художественным произведением. Также дети получают навыки ручного труда, что сейчас мало развито в домашних и школьных условиях, в связи с ориентацией на виртуальный </a:t>
            </a:r>
            <a:r>
              <a:rPr lang="ru-RU" dirty="0" smtClean="0"/>
              <a:t>мир.</a:t>
            </a:r>
          </a:p>
          <a:p>
            <a:pPr marL="0" indent="539750" algn="just">
              <a:buNone/>
            </a:pPr>
            <a:r>
              <a:rPr lang="ru-RU" dirty="0" smtClean="0"/>
              <a:t>Большое </a:t>
            </a:r>
            <a:r>
              <a:rPr lang="ru-RU" dirty="0"/>
              <a:t>внимание программа уделяет знакомству с народными традициями. Дети узнают много нового о народных обычаях, занимаются изготовлением народной игрушки. Изготовление многих работ приурочено к традиционным народным праздникам, что позволяет раскрыть детям содержание событий, способы и средства подготовки к ним. Это также позволяет детям научиться привносить в личные праздники (дни рождения, именины, и др.) свое творческое начало. Огромное влияние оказывают занятия на формирование способов умственной деятельности у ребёнка, способствует развитию у детей внимания, повышает его устойчивость, удовлетворяет любознательность.</a:t>
            </a:r>
          </a:p>
          <a:p>
            <a:pPr marL="0" indent="539750" algn="just"/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E:\борисова\IMG_399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lum bright="9000" contrast="10000"/>
          </a:blip>
          <a:srcRect/>
          <a:stretch>
            <a:fillRect/>
          </a:stretch>
        </p:blipFill>
        <p:spPr bwMode="auto">
          <a:xfrm>
            <a:off x="142844" y="142852"/>
            <a:ext cx="3429024" cy="5388466"/>
          </a:xfrm>
          <a:prstGeom prst="rect">
            <a:avLst/>
          </a:prstGeom>
          <a:noFill/>
        </p:spPr>
      </p:pic>
      <p:pic>
        <p:nvPicPr>
          <p:cNvPr id="3078" name="Picture 6" descr="E:\борисова\IMG_4007.JPG"/>
          <p:cNvPicPr>
            <a:picLocks noChangeAspect="1" noChangeArrowheads="1"/>
          </p:cNvPicPr>
          <p:nvPr/>
        </p:nvPicPr>
        <p:blipFill>
          <a:blip r:embed="rId3" cstate="email">
            <a:lum bright="8000" contrast="8000"/>
          </a:blip>
          <a:srcRect/>
          <a:stretch>
            <a:fillRect/>
          </a:stretch>
        </p:blipFill>
        <p:spPr bwMode="auto">
          <a:xfrm>
            <a:off x="4282185" y="166165"/>
            <a:ext cx="4000495" cy="2666997"/>
          </a:xfrm>
          <a:prstGeom prst="rect">
            <a:avLst/>
          </a:prstGeom>
          <a:noFill/>
        </p:spPr>
      </p:pic>
      <p:pic>
        <p:nvPicPr>
          <p:cNvPr id="3079" name="Picture 7" descr="E:\борисова\IMG_401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3071810"/>
            <a:ext cx="2714644" cy="3650344"/>
          </a:xfrm>
          <a:prstGeom prst="rect">
            <a:avLst/>
          </a:prstGeom>
          <a:noFill/>
        </p:spPr>
      </p:pic>
      <p:pic>
        <p:nvPicPr>
          <p:cNvPr id="3080" name="Picture 8" descr="E:\борисова\IMG_4024.JPG"/>
          <p:cNvPicPr>
            <a:picLocks noChangeAspect="1" noChangeArrowheads="1"/>
          </p:cNvPicPr>
          <p:nvPr/>
        </p:nvPicPr>
        <p:blipFill>
          <a:blip r:embed="rId5" cstate="email">
            <a:lum bright="2000" contrast="11000"/>
          </a:blip>
          <a:srcRect/>
          <a:stretch>
            <a:fillRect/>
          </a:stretch>
        </p:blipFill>
        <p:spPr bwMode="auto">
          <a:xfrm rot="16200000">
            <a:off x="3155153" y="3679032"/>
            <a:ext cx="3643338" cy="2428892"/>
          </a:xfrm>
          <a:prstGeom prst="rect">
            <a:avLst/>
          </a:prstGeom>
          <a:noFill/>
        </p:spPr>
      </p:pic>
      <p:pic>
        <p:nvPicPr>
          <p:cNvPr id="3081" name="Picture 9" descr="E:\борисова\IMG_6645.JPG"/>
          <p:cNvPicPr>
            <a:picLocks noChangeAspect="1" noChangeArrowheads="1"/>
          </p:cNvPicPr>
          <p:nvPr/>
        </p:nvPicPr>
        <p:blipFill>
          <a:blip r:embed="rId6" cstate="email">
            <a:lum bright="5000" contrast="12000"/>
          </a:blip>
          <a:srcRect/>
          <a:stretch>
            <a:fillRect/>
          </a:stretch>
        </p:blipFill>
        <p:spPr bwMode="auto">
          <a:xfrm>
            <a:off x="428596" y="5643578"/>
            <a:ext cx="2914670" cy="11581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1"/>
            <a:ext cx="8786874" cy="3143271"/>
          </a:xfrm>
        </p:spPr>
        <p:txBody>
          <a:bodyPr>
            <a:normAutofit fontScale="85000" lnSpcReduction="10000"/>
          </a:bodyPr>
          <a:lstStyle/>
          <a:p>
            <a:pPr marL="0" indent="539750" algn="just">
              <a:buNone/>
            </a:pPr>
            <a:r>
              <a:rPr lang="ru-RU" dirty="0" smtClean="0"/>
              <a:t>Распространяю </a:t>
            </a:r>
            <a:r>
              <a:rPr lang="ru-RU" dirty="0"/>
              <a:t>педагогический опыт через выступления на городском открытом фестивале мастер-классов «Протвинские умельцы» (2012-2013гг.), </a:t>
            </a:r>
            <a:r>
              <a:rPr lang="en-US" dirty="0"/>
              <a:t>VI</a:t>
            </a:r>
            <a:r>
              <a:rPr lang="ru-RU" dirty="0"/>
              <a:t> Международной научно-практической конференции «Информационные и коммуникационные технологии в образовании, науке и производстве» (2013г.). В 2013 году приняла активное участие в муниципальной выставке художественного и технического творчества педагогов. </a:t>
            </a:r>
          </a:p>
        </p:txBody>
      </p:sp>
      <p:pic>
        <p:nvPicPr>
          <p:cNvPr id="4100" name="Picture 4" descr="E:\капель 21\дс №5, 7, лицей №2, выставка, прощанье с азбукой 2011_03_11\IMG_27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48" y="3452812"/>
            <a:ext cx="4736177" cy="3157451"/>
          </a:xfrm>
          <a:prstGeom prst="rect">
            <a:avLst/>
          </a:prstGeom>
          <a:noFill/>
        </p:spPr>
      </p:pic>
      <p:pic>
        <p:nvPicPr>
          <p:cNvPr id="4098" name="Picture 2" descr="E:\1 сентября\IMG_30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408" y="3308402"/>
            <a:ext cx="4286280" cy="28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2328866"/>
          </a:xfrm>
        </p:spPr>
        <p:txBody>
          <a:bodyPr>
            <a:normAutofit fontScale="92500" lnSpcReduction="20000"/>
          </a:bodyPr>
          <a:lstStyle/>
          <a:p>
            <a:pPr marL="0" indent="539750" algn="just">
              <a:buNone/>
            </a:pPr>
            <a:r>
              <a:rPr lang="ru-RU" dirty="0" smtClean="0"/>
              <a:t>Ежегодно провожу мастер-классы на городских массовых мероприятиях: «День знаний», «День города», «Мастерская деда Мороза». Вхожу в судейский состав технических игр для школьников города «Пароходы. Самолёты. Автомобили», «Отроки во вселенной», «Мир техники».</a:t>
            </a:r>
            <a:endParaRPr lang="ru-RU" dirty="0"/>
          </a:p>
        </p:txBody>
      </p:sp>
      <p:pic>
        <p:nvPicPr>
          <p:cNvPr id="1028" name="Picture 4" descr="E:\мастер-классы 40 лет лицей2\DSCN2180.JPG"/>
          <p:cNvPicPr>
            <a:picLocks noChangeAspect="1" noChangeArrowheads="1"/>
          </p:cNvPicPr>
          <p:nvPr/>
        </p:nvPicPr>
        <p:blipFill>
          <a:blip r:embed="rId2" cstate="email">
            <a:lum bright="13000" contrast="8000"/>
          </a:blip>
          <a:srcRect/>
          <a:stretch>
            <a:fillRect/>
          </a:stretch>
        </p:blipFill>
        <p:spPr bwMode="auto">
          <a:xfrm>
            <a:off x="3786182" y="2786058"/>
            <a:ext cx="5260966" cy="3945725"/>
          </a:xfrm>
          <a:prstGeom prst="rect">
            <a:avLst/>
          </a:prstGeom>
          <a:noFill/>
        </p:spPr>
      </p:pic>
      <p:pic>
        <p:nvPicPr>
          <p:cNvPr id="1026" name="Picture 2" descr="E:\мастер-классы 40 лет лицей2\DSCN2098.JPG"/>
          <p:cNvPicPr>
            <a:picLocks noChangeAspect="1" noChangeArrowheads="1"/>
          </p:cNvPicPr>
          <p:nvPr/>
        </p:nvPicPr>
        <p:blipFill>
          <a:blip r:embed="rId3" cstate="email">
            <a:lum bright="10000" contrast="6000"/>
          </a:blip>
          <a:srcRect/>
          <a:stretch>
            <a:fillRect/>
          </a:stretch>
        </p:blipFill>
        <p:spPr bwMode="auto">
          <a:xfrm>
            <a:off x="156532" y="2571744"/>
            <a:ext cx="4762533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астер-классы 40 лет лицей2\IMG_49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29058" y="3357562"/>
            <a:ext cx="5074432" cy="3382955"/>
          </a:xfrm>
          <a:prstGeom prst="rect">
            <a:avLst/>
          </a:prstGeom>
          <a:noFill/>
        </p:spPr>
      </p:pic>
      <p:pic>
        <p:nvPicPr>
          <p:cNvPr id="2051" name="Picture 3" descr="E:\мастер-классы 40 лет лицей2\IMG_499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00760" y="928670"/>
            <a:ext cx="3000395" cy="2000263"/>
          </a:xfrm>
          <a:prstGeom prst="rect">
            <a:avLst/>
          </a:prstGeom>
          <a:noFill/>
        </p:spPr>
      </p:pic>
      <p:pic>
        <p:nvPicPr>
          <p:cNvPr id="2052" name="Picture 4" descr="E:\мастерская деда мороза\IMG_539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2844" y="122103"/>
            <a:ext cx="5789220" cy="3857652"/>
          </a:xfrm>
          <a:prstGeom prst="rect">
            <a:avLst/>
          </a:prstGeom>
          <a:noFill/>
        </p:spPr>
      </p:pic>
      <p:pic>
        <p:nvPicPr>
          <p:cNvPr id="2053" name="Picture 5" descr="E:\мастерская деда мороза\IMG_540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44" y="4180013"/>
            <a:ext cx="3714776" cy="2475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825" y="274638"/>
            <a:ext cx="8543956" cy="2582858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Ежегодно организую </a:t>
            </a:r>
            <a:r>
              <a:rPr lang="ru-RU" sz="2400" dirty="0"/>
              <a:t>благотворительные акции к православным праздникам Рождества и Пасхи. </a:t>
            </a:r>
            <a:r>
              <a:rPr lang="ru-RU" sz="2400" dirty="0" smtClean="0"/>
              <a:t>Устраиваю </a:t>
            </a:r>
            <a:r>
              <a:rPr lang="ru-RU" sz="2400" dirty="0"/>
              <a:t>ярмарки-продажи поделок и иных творческих работ, сделанных руками воспитанников и педагогов ДЮЦ, на вырученные средства покупаются продукты и подарки детям из приюта в Тульской области, оказывается </a:t>
            </a:r>
            <a:r>
              <a:rPr lang="ru-RU" sz="2400" dirty="0" smtClean="0"/>
              <a:t>благотворительная помощь </a:t>
            </a:r>
            <a:r>
              <a:rPr lang="ru-RU" sz="2400" dirty="0"/>
              <a:t>нуждающимся семьям нашего города.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122" name="Picture 2" descr="E:\борисова\IMG_6650.JPG"/>
          <p:cNvPicPr>
            <a:picLocks noChangeAspect="1" noChangeArrowheads="1"/>
          </p:cNvPicPr>
          <p:nvPr/>
        </p:nvPicPr>
        <p:blipFill>
          <a:blip r:embed="rId2" cstate="email">
            <a:lum bright="8000" contrast="13000"/>
          </a:blip>
          <a:srcRect/>
          <a:stretch>
            <a:fillRect/>
          </a:stretch>
        </p:blipFill>
        <p:spPr bwMode="auto">
          <a:xfrm>
            <a:off x="3058114" y="2786058"/>
            <a:ext cx="5857916" cy="3972610"/>
          </a:xfrm>
          <a:prstGeom prst="rect">
            <a:avLst/>
          </a:prstGeom>
          <a:noFill/>
        </p:spPr>
      </p:pic>
      <p:pic>
        <p:nvPicPr>
          <p:cNvPr id="5123" name="Picture 3" descr="E:\борисова\IMG_3987.JPG"/>
          <p:cNvPicPr>
            <a:picLocks noChangeAspect="1" noChangeArrowheads="1"/>
          </p:cNvPicPr>
          <p:nvPr/>
        </p:nvPicPr>
        <p:blipFill>
          <a:blip r:embed="rId3" cstate="email">
            <a:lum contrast="12000"/>
          </a:blip>
          <a:srcRect/>
          <a:stretch>
            <a:fillRect/>
          </a:stretch>
        </p:blipFill>
        <p:spPr bwMode="auto">
          <a:xfrm rot="16200000">
            <a:off x="-369756" y="3447098"/>
            <a:ext cx="3954161" cy="2643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819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Творческий отчёт</vt:lpstr>
      <vt:lpstr>Слайд 3</vt:lpstr>
      <vt:lpstr>Слайд 4</vt:lpstr>
      <vt:lpstr>Слайд 5</vt:lpstr>
      <vt:lpstr>Слайд 6</vt:lpstr>
      <vt:lpstr>Слайд 7</vt:lpstr>
      <vt:lpstr>Слайд 8</vt:lpstr>
      <vt:lpstr>Ежегодно организую благотворительные акции к православным праздникам Рождества и Пасхи. Устраиваю ярмарки-продажи поделок и иных творческих работ, сделанных руками воспитанников и педагогов ДЮЦ, на вырученные средства покупаются продукты и подарки детям из приюта в Тульской области, оказывается благотворительная помощь нуждающимся семьям нашего города. </vt:lpstr>
      <vt:lpstr>Слайд 10</vt:lpstr>
      <vt:lpstr> СПАСИБО ЗА ВНИМАНИЕ!!!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11</cp:revision>
  <dcterms:created xsi:type="dcterms:W3CDTF">2013-11-26T13:12:45Z</dcterms:created>
  <dcterms:modified xsi:type="dcterms:W3CDTF">2014-03-28T11:22:04Z</dcterms:modified>
</cp:coreProperties>
</file>